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695" r:id="rId2"/>
    <p:sldId id="273" r:id="rId3"/>
    <p:sldId id="258" r:id="rId4"/>
    <p:sldId id="687" r:id="rId5"/>
    <p:sldId id="702" r:id="rId6"/>
    <p:sldId id="275" r:id="rId7"/>
    <p:sldId id="694" r:id="rId8"/>
    <p:sldId id="294" r:id="rId9"/>
    <p:sldId id="660" r:id="rId10"/>
    <p:sldId id="697" r:id="rId11"/>
    <p:sldId id="292" r:id="rId12"/>
    <p:sldId id="706" r:id="rId13"/>
    <p:sldId id="708" r:id="rId14"/>
    <p:sldId id="297" r:id="rId15"/>
    <p:sldId id="692" r:id="rId16"/>
    <p:sldId id="707" r:id="rId17"/>
    <p:sldId id="704" r:id="rId18"/>
    <p:sldId id="705" r:id="rId19"/>
    <p:sldId id="282" r:id="rId20"/>
    <p:sldId id="700" r:id="rId21"/>
    <p:sldId id="662" r:id="rId22"/>
    <p:sldId id="291" r:id="rId23"/>
    <p:sldId id="281" r:id="rId24"/>
    <p:sldId id="703" r:id="rId25"/>
    <p:sldId id="261" r:id="rId26"/>
    <p:sldId id="696" r:id="rId27"/>
  </p:sldIdLst>
  <p:sldSz cx="12192000" cy="6858000"/>
  <p:notesSz cx="6858000" cy="9144000"/>
  <p:embeddedFontLst>
    <p:embeddedFont>
      <p:font typeface="G마켓 산스 TTF Bold" panose="02000000000000000000" pitchFamily="2" charset="-127"/>
      <p:bold r:id="rId30"/>
    </p:embeddedFont>
    <p:embeddedFont>
      <p:font typeface="G마켓 산스 TTF Medium" panose="02000000000000000000" pitchFamily="2" charset="-127"/>
      <p:regular r:id="rId31"/>
    </p:embeddedFont>
    <p:embeddedFont>
      <p:font typeface="Pretendard" panose="02000503000000020004" pitchFamily="2" charset="-127"/>
      <p:regular r:id="rId32"/>
      <p:bold r:id="rId33"/>
    </p:embeddedFont>
    <p:embeddedFont>
      <p:font typeface="Pretendard Light" panose="02000403000000020004" pitchFamily="2" charset="-127"/>
      <p:regular r:id="rId34"/>
    </p:embeddedFont>
    <p:embeddedFont>
      <p:font typeface="Pretendard Medium" panose="02000603000000020004" pitchFamily="2" charset="-127"/>
      <p:regular r:id="rId35"/>
    </p:embeddedFont>
    <p:embeddedFont>
      <p:font typeface="Pretendard SemiBold" panose="02000703000000020004" pitchFamily="2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2F2F2"/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5379" autoAdjust="0"/>
  </p:normalViewPr>
  <p:slideViewPr>
    <p:cSldViewPr snapToGrid="0">
      <p:cViewPr varScale="1">
        <p:scale>
          <a:sx n="94" d="100"/>
          <a:sy n="94" d="100"/>
        </p:scale>
        <p:origin x="115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교체하기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8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7914-0255-134E-6021-05F5F969D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64E1A6-E23D-6875-EA28-622741656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EB77E1-A47E-0144-EDF5-303C7DB9B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567FC4-73B6-0992-D1EC-E837348C8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59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02B31-E8BE-F322-E260-B4430E00B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6B8FFE-4357-396F-CCE7-A7C1A48A2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538E4A-D66B-656F-7568-90AB62606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93309-A218-F1F9-EC65-FD236B194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73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이렇게 일단은 계획 중</a:t>
            </a:r>
            <a:r>
              <a:rPr lang="en-US" altLang="ko-KR" dirty="0"/>
              <a:t>~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1 </a:t>
            </a:r>
            <a:r>
              <a:rPr lang="ko-KR" altLang="en-US" dirty="0"/>
              <a:t>개별 컨설팅이나 취업 연계를 통해 여러분들이 모두 취</a:t>
            </a:r>
            <a:r>
              <a:rPr lang="en-US" altLang="ko-KR" dirty="0"/>
              <a:t>/</a:t>
            </a:r>
            <a:r>
              <a:rPr lang="ko-KR" altLang="en-US" dirty="0"/>
              <a:t>창업에 성공할 수 있도록 도움을 드릴 것이다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교육 기간 동안 백과 프론트 등의 것이 확정되는데</a:t>
            </a:r>
            <a:r>
              <a:rPr lang="en-US" altLang="ko-KR" dirty="0"/>
              <a:t>, </a:t>
            </a:r>
            <a:r>
              <a:rPr lang="ko-KR" altLang="en-US" dirty="0"/>
              <a:t>이때는 최대한 의견을 반영할 것이다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이를 위해 수업은 커리큘럼대로 초반에는 진행되겠지만 </a:t>
            </a:r>
            <a:r>
              <a:rPr lang="ko-KR" altLang="en-US" b="1" dirty="0"/>
              <a:t>상황을 최대한 반영해 유동적으로 진행될 </a:t>
            </a:r>
            <a:r>
              <a:rPr lang="ko-KR" altLang="en-US" dirty="0"/>
              <a:t>것이며</a:t>
            </a:r>
            <a:r>
              <a:rPr lang="en-US" altLang="ko-KR" dirty="0"/>
              <a:t>, </a:t>
            </a:r>
            <a:r>
              <a:rPr lang="ko-KR" altLang="en-US" b="1" dirty="0"/>
              <a:t>이런 유동성이 앞서 말한 성과를 달성하는 데 도움이 된 큰 요인 중 하나</a:t>
            </a:r>
            <a:r>
              <a:rPr lang="ko-KR" altLang="en-US" dirty="0"/>
              <a:t>였다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💡 </a:t>
            </a:r>
            <a:r>
              <a:rPr lang="ko-KR" altLang="en-US" b="1" dirty="0" err="1"/>
              <a:t>버퍼링</a:t>
            </a:r>
            <a:r>
              <a:rPr lang="ko-KR" altLang="en-US" b="1" dirty="0"/>
              <a:t> 수업</a:t>
            </a:r>
          </a:p>
          <a:p>
            <a:r>
              <a:rPr lang="ko-KR" altLang="en-US" dirty="0" err="1"/>
              <a:t>버퍼링</a:t>
            </a:r>
            <a:r>
              <a:rPr lang="ko-KR" altLang="en-US" dirty="0"/>
              <a:t> 수업이란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교육생들의 기본 지식이 다를 수 있으니 </a:t>
            </a:r>
            <a:r>
              <a:rPr lang="en-US" altLang="ko-KR" dirty="0"/>
              <a:t>1~2</a:t>
            </a:r>
            <a:r>
              <a:rPr lang="ko-KR" altLang="en-US" dirty="0"/>
              <a:t>주간 사전 지식을 서로 평탄하게 맞추기 위해 필요한 작업</a:t>
            </a:r>
          </a:p>
          <a:p>
            <a:r>
              <a:rPr lang="en-US" altLang="ko-KR" dirty="0"/>
              <a:t>1~2</a:t>
            </a:r>
            <a:r>
              <a:rPr lang="ko-KR" altLang="en-US" dirty="0"/>
              <a:t>주간 </a:t>
            </a:r>
            <a:r>
              <a:rPr lang="en-US" altLang="ko-KR" dirty="0"/>
              <a:t>000</a:t>
            </a:r>
            <a:r>
              <a:rPr lang="ko-KR" altLang="en-US" dirty="0"/>
              <a:t>를 수업할 건데</a:t>
            </a:r>
            <a:r>
              <a:rPr lang="en-US" altLang="ko-KR" dirty="0"/>
              <a:t>, </a:t>
            </a:r>
            <a:r>
              <a:rPr lang="ko-KR" altLang="en-US" dirty="0"/>
              <a:t>미리 알고 있는 분들은 과제만 해결하면 빨리 집에 가도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</a:t>
            </a:r>
            <a:r>
              <a:rPr lang="en-US" altLang="ko-KR" dirty="0"/>
              <a:t>1~2</a:t>
            </a:r>
            <a:r>
              <a:rPr lang="ko-KR" altLang="en-US" dirty="0"/>
              <a:t>주 간은 </a:t>
            </a:r>
            <a:r>
              <a:rPr lang="ko-KR" altLang="en-US" dirty="0" err="1"/>
              <a:t>버퍼링</a:t>
            </a:r>
            <a:r>
              <a:rPr lang="ko-KR" altLang="en-US" dirty="0"/>
              <a:t> 수업을 할 것이기 때문에 사전 지식이 많으면 지루하게 느껴질 수 있고</a:t>
            </a:r>
            <a:r>
              <a:rPr lang="en-US" altLang="ko-KR" dirty="0"/>
              <a:t>, </a:t>
            </a:r>
            <a:r>
              <a:rPr lang="ko-KR" altLang="en-US" dirty="0"/>
              <a:t>사전 지식이 부족하면 </a:t>
            </a:r>
            <a:r>
              <a:rPr lang="ko-KR" altLang="en-US" dirty="0" err="1"/>
              <a:t>빡세게</a:t>
            </a:r>
            <a:r>
              <a:rPr lang="ko-KR" altLang="en-US" dirty="0"/>
              <a:t> 느껴질 수 있다</a:t>
            </a:r>
            <a:r>
              <a:rPr lang="en-US" altLang="ko-KR" dirty="0"/>
              <a:t>. </a:t>
            </a:r>
            <a:r>
              <a:rPr lang="ko-KR" altLang="en-US" dirty="0"/>
              <a:t>이런 현상은 모두 자연스러운 것이고</a:t>
            </a:r>
            <a:r>
              <a:rPr lang="en-US" altLang="ko-KR" dirty="0"/>
              <a:t>, 3</a:t>
            </a:r>
            <a:r>
              <a:rPr lang="ko-KR" altLang="en-US" dirty="0"/>
              <a:t>주가 되었을 때는 모두 적응이 되었을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그때까지 모두 힘내시고 어려운 게 있으면 여기 상주 운영 선생님이 도움을 주실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9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0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CB33-4B33-D385-1B97-D32F09B4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6FE25-CA08-F4DC-9B90-127B2C09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39D29E-7507-FF27-647F-EBBB0C24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99C4B-C1DF-0A7E-0B3B-D350ADE46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274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07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25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69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쉬는시간</a:t>
            </a:r>
            <a:r>
              <a:rPr lang="ko-KR" altLang="en-US" dirty="0"/>
              <a:t> 갖고</a:t>
            </a:r>
            <a:r>
              <a:rPr lang="en-US" altLang="ko-KR" dirty="0"/>
              <a:t>,,,! </a:t>
            </a:r>
            <a:r>
              <a:rPr lang="ko-KR" altLang="en-US" dirty="0"/>
              <a:t>자기 소개 타임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나부터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랜덤 지목 소개 </a:t>
            </a:r>
            <a:r>
              <a:rPr lang="en-US" altLang="ko-KR" dirty="0"/>
              <a:t>START!!</a:t>
            </a:r>
          </a:p>
          <a:p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/>
              <a:t>주식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2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최종적인 저의 목표는 </a:t>
            </a:r>
            <a:r>
              <a:rPr lang="ko-KR" altLang="en-US" dirty="0" err="1"/>
              <a:t>수료율</a:t>
            </a:r>
            <a:r>
              <a:rPr lang="ko-KR" altLang="en-US" dirty="0"/>
              <a:t> </a:t>
            </a:r>
            <a:r>
              <a:rPr lang="en-US" altLang="ko-KR" dirty="0"/>
              <a:t>90% </a:t>
            </a:r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취업률 </a:t>
            </a:r>
            <a:r>
              <a:rPr lang="en-US" altLang="ko-KR" dirty="0"/>
              <a:t>90% </a:t>
            </a:r>
            <a:r>
              <a:rPr lang="ko-KR" altLang="en-US" dirty="0"/>
              <a:t>이상입니다</a:t>
            </a:r>
            <a:r>
              <a:rPr lang="en-US" altLang="ko-KR" dirty="0"/>
              <a:t>. 90%</a:t>
            </a:r>
            <a:r>
              <a:rPr lang="ko-KR" altLang="en-US" dirty="0"/>
              <a:t>가 너무 무모한 수치 아니야</a:t>
            </a:r>
            <a:r>
              <a:rPr lang="en-US" altLang="ko-KR" dirty="0"/>
              <a:t>? </a:t>
            </a:r>
            <a:r>
              <a:rPr lang="ko-KR" altLang="en-US" dirty="0"/>
              <a:t>라고 </a:t>
            </a:r>
            <a:r>
              <a:rPr lang="ko-KR" altLang="en-US" dirty="0" err="1"/>
              <a:t>여겨지실</a:t>
            </a:r>
            <a:r>
              <a:rPr lang="ko-KR" altLang="en-US" dirty="0"/>
              <a:t> 수 있지만</a:t>
            </a:r>
            <a:r>
              <a:rPr lang="en-US" altLang="ko-KR" dirty="0"/>
              <a:t>, </a:t>
            </a:r>
            <a:r>
              <a:rPr lang="ko-KR" altLang="en-US" dirty="0"/>
              <a:t>저희는 지금까지 이 모든 것들을 이뤄왔고</a:t>
            </a:r>
            <a:r>
              <a:rPr lang="en-US" altLang="ko-KR" dirty="0"/>
              <a:t>, </a:t>
            </a:r>
            <a:r>
              <a:rPr lang="ko-KR" altLang="en-US" dirty="0" err="1"/>
              <a:t>여러분들과도</a:t>
            </a:r>
            <a:r>
              <a:rPr lang="ko-KR" altLang="en-US" dirty="0"/>
              <a:t> 이룰 수 있다 라고 확신을 갖고 수업을 </a:t>
            </a:r>
            <a:r>
              <a:rPr lang="ko-KR" altLang="en-US" dirty="0" err="1"/>
              <a:t>진행해나갈</a:t>
            </a:r>
            <a:r>
              <a:rPr lang="ko-KR" altLang="en-US" dirty="0"/>
              <a:t>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 모두 열심히 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347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1A1BA-5463-484A-B77A-5C292E222C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105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쉬는시간</a:t>
            </a:r>
            <a:r>
              <a:rPr lang="ko-KR" altLang="en-US" dirty="0"/>
              <a:t> 갖고</a:t>
            </a:r>
            <a:r>
              <a:rPr lang="en-US" altLang="ko-KR" dirty="0"/>
              <a:t>,,,! </a:t>
            </a:r>
            <a:r>
              <a:rPr lang="ko-KR" altLang="en-US" dirty="0"/>
              <a:t>자기 소개 타임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나부터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랜덤 지목 소개 </a:t>
            </a:r>
            <a:r>
              <a:rPr lang="en-US" altLang="ko-KR" dirty="0"/>
              <a:t>START!!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Slack</a:t>
            </a:r>
            <a:r>
              <a:rPr lang="ko-KR" altLang="en-US"/>
              <a:t> 이라는 커뮤니테이션 도구를 사용할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후기 보셨나요</a:t>
            </a:r>
            <a:r>
              <a:rPr lang="en-US" altLang="ko-KR" dirty="0"/>
              <a:t>? </a:t>
            </a:r>
            <a:r>
              <a:rPr lang="ko-KR" altLang="en-US" dirty="0"/>
              <a:t>왜 좋을까요</a:t>
            </a:r>
            <a:r>
              <a:rPr lang="en-US" altLang="ko-KR" dirty="0"/>
              <a:t>?</a:t>
            </a:r>
            <a:r>
              <a:rPr lang="ko-KR" altLang="en-US" dirty="0"/>
              <a:t> 이렇기 때문이죠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좋은 사람들과 좋은 시간들을 </a:t>
            </a:r>
            <a:r>
              <a:rPr lang="en-US" altLang="ko-KR" dirty="0"/>
              <a:t>6</a:t>
            </a:r>
            <a:r>
              <a:rPr lang="ko-KR" altLang="en-US" dirty="0"/>
              <a:t>개월동안 잘 </a:t>
            </a:r>
            <a:r>
              <a:rPr lang="ko-KR" altLang="en-US" dirty="0" err="1"/>
              <a:t>보내보자</a:t>
            </a:r>
            <a:r>
              <a:rPr lang="ko-KR" altLang="en-US" dirty="0"/>
              <a:t> </a:t>
            </a:r>
            <a:r>
              <a:rPr lang="ko-KR" altLang="en-US" dirty="0" err="1"/>
              <a:t>아자자자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버퍼링</a:t>
            </a:r>
            <a:r>
              <a:rPr lang="ko-KR" altLang="en-US" dirty="0"/>
              <a:t> 수업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짧게는 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  <a:r>
              <a:rPr lang="en-US" altLang="ko-KR" dirty="0"/>
              <a:t>, </a:t>
            </a:r>
            <a:r>
              <a:rPr lang="ko-KR" altLang="en-US" dirty="0"/>
              <a:t>길게는 한 달 간은 </a:t>
            </a:r>
            <a:r>
              <a:rPr lang="ko-KR" altLang="en-US" dirty="0" err="1"/>
              <a:t>버퍼링</a:t>
            </a:r>
            <a:r>
              <a:rPr lang="ko-KR" altLang="en-US" dirty="0"/>
              <a:t> 수업 형태로 수업을 진행할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교육생분들의 기본 지식이 모두 다를 수 있으니</a:t>
            </a:r>
            <a:r>
              <a:rPr lang="en-US" altLang="ko-KR" dirty="0"/>
              <a:t>, </a:t>
            </a:r>
            <a:r>
              <a:rPr lang="ko-KR" altLang="en-US" dirty="0"/>
              <a:t>그 사전 지식을 서로 평탄하게 맞추기 위해 필요한 작업이 </a:t>
            </a:r>
            <a:r>
              <a:rPr lang="ko-KR" altLang="en-US" dirty="0" err="1"/>
              <a:t>버퍼링</a:t>
            </a:r>
            <a:r>
              <a:rPr lang="ko-KR" altLang="en-US" dirty="0"/>
              <a:t> 수업이다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버퍼링</a:t>
            </a:r>
            <a:r>
              <a:rPr lang="ko-KR" altLang="en-US" dirty="0"/>
              <a:t> 수업 도중에는 사전 지식이 많은 분들은 지루하게 느껴질 수 있고</a:t>
            </a:r>
            <a:r>
              <a:rPr lang="en-US" altLang="ko-KR" dirty="0"/>
              <a:t>, </a:t>
            </a:r>
            <a:r>
              <a:rPr lang="ko-KR" altLang="en-US" dirty="0"/>
              <a:t>사전 지식이 부족하신 분들은 힘들게 느껴질 수 있다</a:t>
            </a:r>
            <a:r>
              <a:rPr lang="en-US" altLang="ko-KR" dirty="0"/>
              <a:t>. </a:t>
            </a:r>
            <a:r>
              <a:rPr lang="ko-KR" altLang="en-US" dirty="0"/>
              <a:t>이런 현상은 모두 자연스러운 것이고</a:t>
            </a:r>
            <a:r>
              <a:rPr lang="en-US" altLang="ko-KR" dirty="0"/>
              <a:t>, </a:t>
            </a:r>
            <a:r>
              <a:rPr lang="ko-KR" altLang="en-US" dirty="0"/>
              <a:t>한 달 뒤 </a:t>
            </a:r>
            <a:r>
              <a:rPr lang="ko-KR" altLang="en-US" dirty="0" err="1"/>
              <a:t>버퍼링</a:t>
            </a:r>
            <a:r>
              <a:rPr lang="ko-KR" altLang="en-US" dirty="0"/>
              <a:t> 수업이 모두 끝나셨을 때는 모두 적응이 되었을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맞춤 수업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1 </a:t>
            </a:r>
            <a:r>
              <a:rPr lang="ko-KR" altLang="en-US" dirty="0"/>
              <a:t>개별 컨설팅이나 취업 연계를 통해 여러분들이 모두 취</a:t>
            </a:r>
            <a:r>
              <a:rPr lang="en-US" altLang="ko-KR" dirty="0"/>
              <a:t>/</a:t>
            </a:r>
            <a:r>
              <a:rPr lang="ko-KR" altLang="en-US" dirty="0"/>
              <a:t>창업에 성공할 수 있도록 도움을 드릴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6</a:t>
            </a:r>
            <a:r>
              <a:rPr lang="ko-KR" altLang="en-US" dirty="0"/>
              <a:t>개월 교육이 끝나기 전에 백과 프론트에 대한 것들이 확정이 된다</a:t>
            </a:r>
            <a:r>
              <a:rPr lang="en-US" altLang="ko-KR" dirty="0"/>
              <a:t>. </a:t>
            </a:r>
            <a:r>
              <a:rPr lang="ko-KR" altLang="en-US" dirty="0"/>
              <a:t>이때 최대한 여러분들의 의견을 반영해 수업을 </a:t>
            </a:r>
            <a:r>
              <a:rPr lang="ko-KR" altLang="en-US" dirty="0" err="1"/>
              <a:t>진행해나가고</a:t>
            </a:r>
            <a:r>
              <a:rPr lang="ko-KR" altLang="en-US" dirty="0"/>
              <a:t> 도움을 드릴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이를 위해 수업의 커리큘럼은 초반에는 그대로 진행해 나가겠지만</a:t>
            </a:r>
            <a:r>
              <a:rPr lang="en-US" altLang="ko-KR" dirty="0"/>
              <a:t>, </a:t>
            </a:r>
            <a:r>
              <a:rPr lang="ko-KR" altLang="en-US" dirty="0"/>
              <a:t>상황을 최대한 반영해 유동적으로 진행될 것이다</a:t>
            </a:r>
            <a:r>
              <a:rPr lang="en-US" altLang="ko-KR" dirty="0"/>
              <a:t>. </a:t>
            </a:r>
            <a:r>
              <a:rPr lang="ko-KR" altLang="en-US" dirty="0"/>
              <a:t>이런 유동성이 앞서 말한 성과를 달성하는데 도움이 된 큰 요인 중 하나였다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98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84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교육장에서만 사용해야 하기 때문에 가능하면 개인 노트북 지참을 권장함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1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2024년 12월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2024년 12월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9A2ED-4026-CEC5-0F77-74287163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CA756-D15D-464E-966E-2DF9AA979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C8A21-839F-87B3-9ABB-E0DA07E88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27156F3E-8065-8749-9D15-5060B6ED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2024년 12월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802A31DF-A5DD-8B4C-A09E-771F0BFFC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29D42819-AF52-F54B-AADF-5223C3132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4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2024년 12월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intl/ko-kr/downloads/windows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join.slack.com/t/kdt--7/shared_invite/zt-2uvfvmms1-8VI1P4rBKJjAjDbFTxUPEg" TargetMode="External"/><Relationship Id="rId4" Type="http://schemas.openxmlformats.org/officeDocument/2006/relationships/hyperlink" Target="https://slack.com/intl/ko-kr/downloads/ma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오리엔테이션</a:t>
            </a:r>
            <a:endParaRPr lang="ko-KR" altLang="en-US" sz="6600" dirty="0">
              <a:highlight>
                <a:srgbClr val="FFFF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 descr="텍스트, 그래픽 디자인, 포스터, 그래픽이(가) 표시된 사진&#10;&#10;자동 생성된 설명">
            <a:extLst>
              <a:ext uri="{FF2B5EF4-FFF2-40B4-BE49-F238E27FC236}">
                <a16:creationId xmlns:a16="http://schemas.microsoft.com/office/drawing/2014/main" id="{39AF9491-F184-9C42-4A36-5DC95E8B69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9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 </a:t>
            </a:r>
            <a:r>
              <a:rPr lang="en-US" altLang="ko-KR" sz="4400" dirty="0"/>
              <a:t>2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186586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1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병결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하루종일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쉬어야한다는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내용이 있는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진단서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의사소견서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제출 시 출석 인정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사유발생한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날이 속한 단위기간까지의 출석일 수의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사유발생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6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9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제적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 </a:t>
            </a:r>
            <a:r>
              <a:rPr lang="ko-KR" altLang="en-US" sz="14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단위기간의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훈련일수의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이상일시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결석일시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제적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제물손괴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타훈련생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</a:t>
            </a:r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불량하여 훈련을 정상적으로 운영할 수 없다고 판단하는 경우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1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5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1E2DA8A-AA8A-444B-BA0E-7AB805DA0832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388FC5F-6D51-4D4E-96F6-8B40BB45F1B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준비물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4750A1-F887-8846-8C2F-AE5EF3B7C5D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개인 노트북 </a:t>
            </a:r>
            <a:r>
              <a:rPr lang="ko-KR" altLang="en-US" sz="2000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지참 권장</a:t>
            </a:r>
            <a:endParaRPr lang="en-US" altLang="ko-KR" sz="20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노트북 지참이 어려운 경우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대여가 가능하나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가급적 개별 노트북 사용 권장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노트북 충전기</a:t>
            </a:r>
            <a:r>
              <a:rPr lang="en-US" altLang="ko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마우스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4D3AF4-9555-E041-B214-E49E3D9028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71" y="2192541"/>
            <a:ext cx="3892378" cy="3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80EDD-7761-63C8-B7C7-9333E302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250AA81-48DF-3AB1-4B2E-FD89AF766997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68C5FEF5-B28D-51BA-FEAF-7E40FA2E889A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/>
              <a:t>음식물 반입규정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EBF1EF4-CF6B-F758-8206-B51BD4189CCB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406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기본적으로 음식물쓰레기가 발생하거나 냄새가 심한 음식물은 교육장 내 반입이 불가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간단한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간식류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도시락은 반입이 가능하지만 아래 내용 숙지 후 반입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일회용 용기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플라스틱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병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텀블러와 같은 개인 용기에 담긴 것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과자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대부분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빵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봉투에 담긴 가공된 빵은 가능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조리가 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햄버거 및 샌드위치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냄새나는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종류는 불가능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과일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음식물 쓰레기가 발생하는 과일 제외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강의실 및 쓰레기통 근처에서 냄새를 유발하는 종류의 음식은 강의실 반입 불가능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497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DD21A-5003-F848-EFBB-098F84C4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DA91A54-8AD2-7ECE-EE62-EE5B0CCC89F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E2793CC4-F24E-CA43-34CF-0F460D50DEC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휴게실 위치 안내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899F8C-D6DF-E304-A0AF-93EA77515276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406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음식물 섭취 가능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냉난방기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전자랜지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wifi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책상의자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 음식물 쓰레기 처리가 불가하기 때문에 강의실 쓰레기통을 이용하거나 음식물 쓰레기가 발생하지 않는 식품 섭취 권장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A253DA3-AA79-4CC9-E8E9-44FD24038ABB}"/>
              </a:ext>
            </a:extLst>
          </p:cNvPr>
          <p:cNvGrpSpPr/>
          <p:nvPr/>
        </p:nvGrpSpPr>
        <p:grpSpPr>
          <a:xfrm>
            <a:off x="1670098" y="3863975"/>
            <a:ext cx="4966922" cy="2186544"/>
            <a:chOff x="1860598" y="3911600"/>
            <a:chExt cx="4966922" cy="21865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25213A-B318-7A85-7EB7-DF3C72C05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0598" y="3911600"/>
              <a:ext cx="1641735" cy="21768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827B150-7486-EEFA-B8E2-14AB883DE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3058" y="3911600"/>
              <a:ext cx="2914462" cy="2186544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CE6CCEF-5081-A6A9-4CA4-1D826B31F416}"/>
                </a:ext>
              </a:extLst>
            </p:cNvPr>
            <p:cNvCxnSpPr/>
            <p:nvPr/>
          </p:nvCxnSpPr>
          <p:spPr>
            <a:xfrm flipV="1">
              <a:off x="2298700" y="5092700"/>
              <a:ext cx="241300" cy="40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ED3104D-5DB6-3347-B5E2-AA4B9A9B61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8400" y="4013200"/>
              <a:ext cx="95250" cy="1022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79A4F5B-7A5B-2180-8282-8A0CF14415D6}"/>
                </a:ext>
              </a:extLst>
            </p:cNvPr>
            <p:cNvCxnSpPr>
              <a:cxnSpLocks/>
            </p:cNvCxnSpPr>
            <p:nvPr/>
          </p:nvCxnSpPr>
          <p:spPr>
            <a:xfrm>
              <a:off x="2480197" y="4009028"/>
              <a:ext cx="358253" cy="20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AE1366F-CFB9-37E0-178F-152B2D263B1A}"/>
                </a:ext>
              </a:extLst>
            </p:cNvPr>
            <p:cNvCxnSpPr>
              <a:cxnSpLocks/>
            </p:cNvCxnSpPr>
            <p:nvPr/>
          </p:nvCxnSpPr>
          <p:spPr>
            <a:xfrm>
              <a:off x="2774926" y="4264681"/>
              <a:ext cx="63524" cy="828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278DBF9-CEC1-88EC-56C6-17A9773A6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465" y="5124843"/>
              <a:ext cx="149699" cy="285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AE8E8D4-7219-9C03-CD5F-C08CD5535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6661" y="4775200"/>
              <a:ext cx="298523" cy="8509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63426C3F-5222-3F7F-CDD1-79F9A9D4E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5500" y="5000009"/>
              <a:ext cx="1593850" cy="63781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946C8F9-CD74-8D4C-54CD-6598C29951E7}"/>
              </a:ext>
            </a:extLst>
          </p:cNvPr>
          <p:cNvSpPr txBox="1"/>
          <p:nvPr/>
        </p:nvSpPr>
        <p:spPr>
          <a:xfrm>
            <a:off x="7026418" y="463205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도어락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비밀번호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en-US" altLang="ko-KR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1234</a:t>
            </a:r>
            <a:endParaRPr lang="ko-KR" altLang="en-US" dirty="0">
              <a:solidFill>
                <a:srgbClr val="00B05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4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B769EB3-F688-2E44-AC95-9B976CAE57C3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7277FD63-840A-853E-6A34-ABE756C0A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142598"/>
              </p:ext>
            </p:extLst>
          </p:nvPr>
        </p:nvGraphicFramePr>
        <p:xfrm>
          <a:off x="1511474" y="2292411"/>
          <a:ext cx="9169052" cy="32706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602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179450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390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390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OT,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자기소개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git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4271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C#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기본 문법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390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C#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WPF GUI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프로그래밍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4994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PLC &amp; HMI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  <a:tr h="390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No.5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라이브러리를 이용한 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PLC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제어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828186"/>
                  </a:ext>
                </a:extLst>
              </a:tr>
              <a:tr h="390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No.6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C# </a:t>
                      </a:r>
                      <a:r>
                        <a:rPr lang="en-US" altLang="ko-KR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OpenCVSharp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63517"/>
                  </a:ext>
                </a:extLst>
              </a:tr>
              <a:tr h="390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No.7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포트폴리오 제작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취업 준비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93257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95D3BADA-19A7-31EF-0419-EEB9F7DD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81" y="-146554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커리큘럼 </a:t>
            </a:r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/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DBFF10F-199A-3347-B012-ADA6A8AA3BF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F1CFBD50-3AAE-AC45-8CD5-C9DA7261CDC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블로그 작성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B925AD-D96E-E34C-920D-1B0E8963C4D4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수업을 얼만큼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성실하게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들었는지 증명하는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급조된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느낌이 들지 않도록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하나를 길게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(X) / </a:t>
            </a:r>
            <a:r>
              <a:rPr lang="ko-KR" altLang="en-US" sz="1600" i="1" u="sng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짧게 여러 개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 번에 몰아서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(X) / </a:t>
            </a:r>
            <a:r>
              <a:rPr lang="ko-KR" altLang="en-US" sz="1600" i="1" u="sng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조금씩 꾸준히</a:t>
            </a: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카테고리를 깔끔하게 정리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내용 정리 및 서술 보다는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리뷰 위주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리더님들에게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수시로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피드백 요청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Picture 2" descr="velog란?">
            <a:extLst>
              <a:ext uri="{FF2B5EF4-FFF2-40B4-BE49-F238E27FC236}">
                <a16:creationId xmlns:a16="http://schemas.microsoft.com/office/drawing/2014/main" id="{47BE3368-E209-B935-F5A4-08B72983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58" y="2353855"/>
            <a:ext cx="2129782" cy="111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티스토리 블로그의 장점은">
            <a:extLst>
              <a:ext uri="{FF2B5EF4-FFF2-40B4-BE49-F238E27FC236}">
                <a16:creationId xmlns:a16="http://schemas.microsoft.com/office/drawing/2014/main" id="{DF5030DE-45B5-9E66-ED43-A40EA320E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9" t="32910" r="18179" b="33968"/>
          <a:stretch/>
        </p:blipFill>
        <p:spPr bwMode="auto">
          <a:xfrm>
            <a:off x="8854749" y="3604467"/>
            <a:ext cx="2336800" cy="7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워드프레스 홈페이지의 장점과 단점">
            <a:extLst>
              <a:ext uri="{FF2B5EF4-FFF2-40B4-BE49-F238E27FC236}">
                <a16:creationId xmlns:a16="http://schemas.microsoft.com/office/drawing/2014/main" id="{D1A9764B-13E3-C809-D761-FD077566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87" y="4487844"/>
            <a:ext cx="1948525" cy="121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8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D5FE668-E72F-314B-ACE7-9A98B728B8FD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0046058C-7A5E-3045-8CBA-347425BEAA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커뮤니케이션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7C4D1B1-BCDA-024D-8D24-C656F58BAB68}"/>
              </a:ext>
            </a:extLst>
          </p:cNvPr>
          <p:cNvSpPr txBox="1">
            <a:spLocks/>
          </p:cNvSpPr>
          <p:nvPr/>
        </p:nvSpPr>
        <p:spPr>
          <a:xfrm>
            <a:off x="1018347" y="2218544"/>
            <a:ext cx="7014305" cy="40623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슬랙</a:t>
            </a: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다운링크</a:t>
            </a: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윈도우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/>
              </a:rPr>
              <a:t>https://slack.com/intl/ko-kr/downloads/windows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맥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https://slack.com/intl/ko-kr/downloads/mac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Slack</a:t>
            </a: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목적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중 링크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공유 목적 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목적 </a:t>
            </a: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: 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 제출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5"/>
              </a:rPr>
              <a:t>https://join.slack.com/t/kdt--7/shared_invite/zt-2uvfvmms1-8VI1P4rBKJjAjDbFTxUPEg</a:t>
            </a:r>
            <a:endParaRPr lang="en-US" altLang="ko-KR" sz="2400" dirty="0"/>
          </a:p>
        </p:txBody>
      </p:sp>
      <p:pic>
        <p:nvPicPr>
          <p:cNvPr id="6" name="Picture 4" descr="슬랙이 카카오톡보다 좋은 이유. 주로 IT기업과 스타트업들을 중심으로, 기업용 메신저 서비스인 슬랙… | by 진민규의 마케팅/Tech  이야기 | Medium">
            <a:extLst>
              <a:ext uri="{FF2B5EF4-FFF2-40B4-BE49-F238E27FC236}">
                <a16:creationId xmlns:a16="http://schemas.microsoft.com/office/drawing/2014/main" id="{D45AF139-0B6E-2625-09A7-FF4518FC2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646" y="1942875"/>
            <a:ext cx="2975760" cy="124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220F00-FB44-AB27-41EF-1DCCC1B67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646" y="3186348"/>
            <a:ext cx="3136678" cy="313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9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42DB1-C35B-657F-4F8E-9A2BD57F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152939F-95DF-D22D-C649-5496AAA05D0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9EF02973-33DA-992C-A78D-BCE2D5B88B6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197B0-8FA0-7DD7-80BD-BE2A436C7919}"/>
              </a:ext>
            </a:extLst>
          </p:cNvPr>
          <p:cNvSpPr txBox="1"/>
          <p:nvPr/>
        </p:nvSpPr>
        <p:spPr>
          <a:xfrm>
            <a:off x="7355500" y="3114443"/>
            <a:ext cx="3560590" cy="1858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애플리케이션 실행 후 </a:t>
            </a:r>
            <a:r>
              <a:rPr lang="ko-KR" altLang="en-US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하단 </a:t>
            </a:r>
            <a:r>
              <a:rPr lang="ko-KR" altLang="en-US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강의 종료 후 </a:t>
            </a:r>
            <a:r>
              <a:rPr lang="ko-KR" altLang="en-US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93533-4DA0-7F15-F67A-D413D21FB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3C0FE-91EC-B839-A3A6-C372003F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833812" y="318267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878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2387417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휴식하면 생기는 우리 몸의 변화들 &lt; 건강 &lt; 기사본문 - 마음건강 길">
            <a:extLst>
              <a:ext uri="{FF2B5EF4-FFF2-40B4-BE49-F238E27FC236}">
                <a16:creationId xmlns:a16="http://schemas.microsoft.com/office/drawing/2014/main" id="{18418F7F-A468-D6C9-2551-45A9F256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65" y="1953160"/>
            <a:ext cx="4427520" cy="295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F7519B-60EE-E574-917E-11D77FC5B5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43351" y="2934932"/>
            <a:ext cx="3033252" cy="899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5000" b="1" dirty="0">
                <a:solidFill>
                  <a:srgbClr val="FF0000"/>
                </a:solidFill>
              </a:rPr>
              <a:t>저녁시간</a:t>
            </a:r>
          </a:p>
        </p:txBody>
      </p:sp>
      <p:pic>
        <p:nvPicPr>
          <p:cNvPr id="5" name="그림 4" descr="텍스트, 만화 영화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0F8BFD5E-F3AC-C88A-E9C2-006B513EC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" name="그림 1" descr="텍스트, 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72B6B743-0C3C-BE44-74E5-79441CFF2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E1998-4A3F-75AE-2605-5646CFAAE5DE}"/>
              </a:ext>
            </a:extLst>
          </p:cNvPr>
          <p:cNvSpPr txBox="1"/>
          <p:nvPr/>
        </p:nvSpPr>
        <p:spPr>
          <a:xfrm>
            <a:off x="3991898" y="2378990"/>
            <a:ext cx="4402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09:40</a:t>
            </a:r>
            <a:r>
              <a:rPr lang="ko-KR" altLang="en-US" sz="6600" dirty="0">
                <a:solidFill>
                  <a:schemeClr val="accent1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까지</a:t>
            </a:r>
          </a:p>
        </p:txBody>
      </p:sp>
    </p:spTree>
    <p:extLst>
      <p:ext uri="{BB962C8B-B14F-4D97-AF65-F5344CB8AC3E}">
        <p14:creationId xmlns:p14="http://schemas.microsoft.com/office/powerpoint/2010/main" val="15688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AB33077-604F-0240-B482-7006B2EBDF17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61C7392-E98C-6E2C-C138-DB2D3389F5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55140" y="2075128"/>
            <a:ext cx="9481721" cy="407407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비전공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입문자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취업률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90%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서울시 청년취업사관학교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 </a:t>
            </a:r>
            <a:r>
              <a:rPr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수료율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100%,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만족도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95%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서울시 청년취업사관학교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 취업 및 </a:t>
            </a:r>
            <a:r>
              <a:rPr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창업률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90%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서울시 청년인턴직무캠프 정규직 취업률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위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KDT </a:t>
            </a:r>
            <a:r>
              <a:rPr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스마트팩토리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고급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만족도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96% (4.8/5.0)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 err="1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코딩온</a:t>
            </a:r>
            <a:r>
              <a:rPr lang="ko-KR" altLang="en-US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X </a:t>
            </a:r>
            <a:r>
              <a:rPr lang="ko-KR" altLang="en-US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포스코 </a:t>
            </a:r>
            <a:r>
              <a:rPr lang="ko-KR" altLang="en-US" sz="2400" dirty="0" err="1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스마트팩토리</a:t>
            </a:r>
            <a:r>
              <a:rPr lang="ko-KR" altLang="en-US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고급 </a:t>
            </a:r>
            <a:r>
              <a:rPr lang="en-US" altLang="ko-KR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r>
              <a:rPr lang="ko-KR" altLang="en-US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 </a:t>
            </a:r>
            <a:r>
              <a:rPr lang="ko-KR" altLang="en-US" sz="2400" dirty="0" err="1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수료율</a:t>
            </a:r>
            <a:r>
              <a:rPr lang="ko-KR" altLang="en-US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80%</a:t>
            </a:r>
            <a:r>
              <a:rPr lang="ko-KR" altLang="en-US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↑</a:t>
            </a:r>
            <a:r>
              <a:rPr lang="en-US" altLang="ko-KR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취업률 </a:t>
            </a:r>
            <a:r>
              <a:rPr lang="en-US" altLang="ko-KR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80%</a:t>
            </a:r>
            <a:r>
              <a:rPr lang="ko-KR" altLang="en-US" sz="2400" dirty="0">
                <a:solidFill>
                  <a:srgbClr val="00B05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↑</a:t>
            </a:r>
            <a:endParaRPr lang="en-US" altLang="ko-KR" sz="2400" dirty="0">
              <a:solidFill>
                <a:srgbClr val="00B050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ko-KR" altLang="en-US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84A7643-74C2-BE4C-AE34-8254FBCC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코딩온은</a:t>
            </a:r>
            <a:r>
              <a:rPr lang="ko-KR" altLang="en-US" dirty="0"/>
              <a:t> 어떤 곳인가요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D78D67F-E60C-AA48-A10D-E381DD1326D1}"/>
              </a:ext>
            </a:extLst>
          </p:cNvPr>
          <p:cNvSpPr/>
          <p:nvPr/>
        </p:nvSpPr>
        <p:spPr>
          <a:xfrm>
            <a:off x="1542613" y="5189208"/>
            <a:ext cx="921380" cy="35598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3DA8325-D6B4-1A94-9268-553C3B71D72F}"/>
              </a:ext>
            </a:extLst>
          </p:cNvPr>
          <p:cNvSpPr>
            <a:spLocks noGrp="1"/>
          </p:cNvSpPr>
          <p:nvPr/>
        </p:nvSpPr>
        <p:spPr>
          <a:xfrm>
            <a:off x="1678455" y="5155375"/>
            <a:ext cx="649696" cy="423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2641719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297A42-787B-4345-922B-1DEFFC1FC3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80836BF-B729-0946-8B32-56DABA0201D0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존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D2F269A2-5D42-524F-ACCB-6A24B103B285}"/>
              </a:ext>
            </a:extLst>
          </p:cNvPr>
          <p:cNvSpPr txBox="1">
            <a:spLocks/>
          </p:cNvSpPr>
          <p:nvPr/>
        </p:nvSpPr>
        <p:spPr>
          <a:xfrm>
            <a:off x="838200" y="894676"/>
            <a:ext cx="10515600" cy="1034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질문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_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대환영</a:t>
            </a:r>
            <a:endParaRPr lang="en-US" altLang="ko-KR" sz="36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0D93992F-AB3E-1C51-2EB0-F6025F800F95}"/>
              </a:ext>
            </a:extLst>
          </p:cNvPr>
          <p:cNvSpPr txBox="1">
            <a:spLocks/>
          </p:cNvSpPr>
          <p:nvPr/>
        </p:nvSpPr>
        <p:spPr>
          <a:xfrm>
            <a:off x="685800" y="2408340"/>
            <a:ext cx="253492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#ENFJ</a:t>
            </a:r>
          </a:p>
        </p:txBody>
      </p:sp>
      <p:sp>
        <p:nvSpPr>
          <p:cNvPr id="3" name="제목 3">
            <a:extLst>
              <a:ext uri="{FF2B5EF4-FFF2-40B4-BE49-F238E27FC236}">
                <a16:creationId xmlns:a16="http://schemas.microsoft.com/office/drawing/2014/main" id="{5B1AECDF-1DA6-8896-6E67-F6959291EE71}"/>
              </a:ext>
            </a:extLst>
          </p:cNvPr>
          <p:cNvSpPr txBox="1">
            <a:spLocks/>
          </p:cNvSpPr>
          <p:nvPr/>
        </p:nvSpPr>
        <p:spPr>
          <a:xfrm>
            <a:off x="516536" y="3338178"/>
            <a:ext cx="253492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#J100%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A29B3F-160E-B300-5EB6-E4D2CEF9BA21}"/>
              </a:ext>
            </a:extLst>
          </p:cNvPr>
          <p:cNvSpPr txBox="1">
            <a:spLocks/>
          </p:cNvSpPr>
          <p:nvPr/>
        </p:nvSpPr>
        <p:spPr>
          <a:xfrm>
            <a:off x="8434283" y="1185373"/>
            <a:ext cx="253492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#5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살애기아빠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8FE3E2F6-9769-A03B-7DC2-0890AD0F0000}"/>
              </a:ext>
            </a:extLst>
          </p:cNvPr>
          <p:cNvSpPr txBox="1">
            <a:spLocks/>
          </p:cNvSpPr>
          <p:nvPr/>
        </p:nvSpPr>
        <p:spPr>
          <a:xfrm>
            <a:off x="8971282" y="2920135"/>
            <a:ext cx="253492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게이머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68BDE256-328A-93CC-7B61-8D7A775A2F9E}"/>
              </a:ext>
            </a:extLst>
          </p:cNvPr>
          <p:cNvSpPr txBox="1">
            <a:spLocks/>
          </p:cNvSpPr>
          <p:nvPr/>
        </p:nvSpPr>
        <p:spPr>
          <a:xfrm>
            <a:off x="8068520" y="3937865"/>
            <a:ext cx="3576038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스팀라이브러리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300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45B87FF3-6BAB-63D6-919E-79F8C0EA5A95}"/>
              </a:ext>
            </a:extLst>
          </p:cNvPr>
          <p:cNvSpPr txBox="1">
            <a:spLocks/>
          </p:cNvSpPr>
          <p:nvPr/>
        </p:nvSpPr>
        <p:spPr>
          <a:xfrm>
            <a:off x="9502424" y="1996783"/>
            <a:ext cx="253492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결혼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10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년차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AE7B76F7-F11D-DBF1-904C-8012A6A9E8E4}"/>
              </a:ext>
            </a:extLst>
          </p:cNvPr>
          <p:cNvSpPr txBox="1">
            <a:spLocks/>
          </p:cNvSpPr>
          <p:nvPr/>
        </p:nvSpPr>
        <p:spPr>
          <a:xfrm>
            <a:off x="2974798" y="202562"/>
            <a:ext cx="253492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#C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언어계통선호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0865B3BD-A477-F43C-0EFE-0FE99AE9998A}"/>
              </a:ext>
            </a:extLst>
          </p:cNvPr>
          <p:cNvSpPr txBox="1">
            <a:spLocks/>
          </p:cNvSpPr>
          <p:nvPr/>
        </p:nvSpPr>
        <p:spPr>
          <a:xfrm>
            <a:off x="1084439" y="4298347"/>
            <a:ext cx="253492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오디오매니아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B9EBCB95-8F84-B282-B849-94D0A60FEA6E}"/>
              </a:ext>
            </a:extLst>
          </p:cNvPr>
          <p:cNvSpPr txBox="1">
            <a:spLocks/>
          </p:cNvSpPr>
          <p:nvPr/>
        </p:nvSpPr>
        <p:spPr>
          <a:xfrm>
            <a:off x="8234964" y="4852411"/>
            <a:ext cx="253492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오덕씹덕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8EFF237F-ACE1-0946-5EB0-8A0EDCCB7453}"/>
              </a:ext>
            </a:extLst>
          </p:cNvPr>
          <p:cNvSpPr txBox="1">
            <a:spLocks/>
          </p:cNvSpPr>
          <p:nvPr/>
        </p:nvSpPr>
        <p:spPr>
          <a:xfrm>
            <a:off x="1621436" y="5235579"/>
            <a:ext cx="2706724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사운드디자이너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5" name="제목 3">
            <a:extLst>
              <a:ext uri="{FF2B5EF4-FFF2-40B4-BE49-F238E27FC236}">
                <a16:creationId xmlns:a16="http://schemas.microsoft.com/office/drawing/2014/main" id="{73746040-16D5-03BA-FBAE-7739EEA641E4}"/>
              </a:ext>
            </a:extLst>
          </p:cNvPr>
          <p:cNvSpPr txBox="1">
            <a:spLocks/>
          </p:cNvSpPr>
          <p:nvPr/>
        </p:nvSpPr>
        <p:spPr>
          <a:xfrm>
            <a:off x="835978" y="1206779"/>
            <a:ext cx="2768602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컴퓨터수리기사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6F6FF747-D3FD-E737-78D9-08C19257B857}"/>
              </a:ext>
            </a:extLst>
          </p:cNvPr>
          <p:cNvSpPr txBox="1">
            <a:spLocks/>
          </p:cNvSpPr>
          <p:nvPr/>
        </p:nvSpPr>
        <p:spPr>
          <a:xfrm>
            <a:off x="6962738" y="145404"/>
            <a:ext cx="2768602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맛도리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9EEC2693-F4B6-CE0F-3352-FE0E87004384}"/>
              </a:ext>
            </a:extLst>
          </p:cNvPr>
          <p:cNvSpPr txBox="1">
            <a:spLocks/>
          </p:cNvSpPr>
          <p:nvPr/>
        </p:nvSpPr>
        <p:spPr>
          <a:xfrm>
            <a:off x="9109638" y="5726035"/>
            <a:ext cx="253492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#9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호선염창역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364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0AED81-E7EE-4249-B43A-0DFE6C096D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3054EBB-F401-BE68-C4D1-B1DC2AE0520E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 dirty="0" err="1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레이몬드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C6DCF6B-E9C0-DA40-BB29-C675F5ABA534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017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7FD46F7-2A65-E741-BF23-07AB7E2A99D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pic>
        <p:nvPicPr>
          <p:cNvPr id="3" name="그림 2" descr="텍스트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5D73C7F8-2E0D-C834-7A59-291BBE53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2" y="2372481"/>
            <a:ext cx="10739335" cy="3606241"/>
          </a:xfrm>
          <a:prstGeom prst="rect">
            <a:avLst/>
          </a:prstGeom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id="{9CE2C815-6256-4E4C-8BB0-DF289E3A50C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멘탈</a:t>
            </a: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케어 전문 교육 매니저 </a:t>
            </a:r>
            <a:r>
              <a:rPr lang="ko-KR" altLang="en-US" sz="4400" dirty="0" err="1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코딩오울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3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자기소개 </a:t>
            </a:r>
            <a:r>
              <a:rPr lang="en-US" altLang="ko-KR" sz="4400" dirty="0"/>
              <a:t>TIME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40" y="2732157"/>
            <a:ext cx="9481721" cy="1393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…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등등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6295870" y="2302870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4185AB-45B7-9D62-7384-75AFB1C5C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54" t="65832" r="69050" b="30521"/>
          <a:stretch/>
        </p:blipFill>
        <p:spPr>
          <a:xfrm>
            <a:off x="1190436" y="4303824"/>
            <a:ext cx="4412255" cy="976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AA4B7E-D119-30DE-2930-8DEB35BF9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36" y="3310910"/>
            <a:ext cx="3937295" cy="644285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5F4F9F0-1940-D24F-BA8B-AD435C67B8D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40" y="3053898"/>
            <a:ext cx="9481721" cy="2087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구체적인 훈련 장려금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출결에 관한 문의는 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@</a:t>
            </a:r>
            <a:r>
              <a:rPr lang="ko-KR" altLang="en-US" sz="3200" b="1" dirty="0" err="1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코딩온</a:t>
            </a: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에게 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Slack DM</a:t>
            </a:r>
            <a:r>
              <a:rPr lang="ko-KR" altLang="en-US" sz="32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으로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문의 부탁드립니다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lang="ko-KR" altLang="en-US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58" y="3053898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0" y="0"/>
            <a:ext cx="57376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F7A15B0-7D84-DD4D-8F3D-D96E5D65D315}"/>
              </a:ext>
            </a:extLst>
          </p:cNvPr>
          <p:cNvSpPr/>
          <p:nvPr/>
        </p:nvSpPr>
        <p:spPr>
          <a:xfrm>
            <a:off x="703394" y="824459"/>
            <a:ext cx="4346255" cy="5591836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6301850" y="293852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서류 작성 및 사인 후 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7B0D9D-A8A7-3062-5470-7DF2EEF3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" y="894829"/>
            <a:ext cx="3965592" cy="54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33988F-157E-ADD6-5792-C5EB88546B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4D8B7-1702-D262-53D5-FF24ADCDDB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0" y="3735786"/>
            <a:ext cx="4630234" cy="1762315"/>
          </a:xfrm>
          <a:prstGeom prst="rect">
            <a:avLst/>
          </a:prstGeom>
        </p:spPr>
      </p:pic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7CBA2EEC-7402-C307-0D51-90E755776F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0" y="1176716"/>
            <a:ext cx="4724446" cy="1762315"/>
          </a:xfrm>
          <a:prstGeom prst="rect">
            <a:avLst/>
          </a:prstGeom>
        </p:spPr>
      </p:pic>
      <p:pic>
        <p:nvPicPr>
          <p:cNvPr id="6" name="그림 5" descr="만화 영화, 스마일리, 이모티콘, 클립아트이(가) 표시된 사진&#10;&#10;자동 생성된 설명">
            <a:extLst>
              <a:ext uri="{FF2B5EF4-FFF2-40B4-BE49-F238E27FC236}">
                <a16:creationId xmlns:a16="http://schemas.microsoft.com/office/drawing/2014/main" id="{D341D87E-A954-5A3D-3F28-8429719D05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57" y="1532784"/>
            <a:ext cx="7561943" cy="5325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3D7F0-A182-E3C9-BBAE-542C555D968A}"/>
              </a:ext>
            </a:extLst>
          </p:cNvPr>
          <p:cNvSpPr txBox="1"/>
          <p:nvPr/>
        </p:nvSpPr>
        <p:spPr>
          <a:xfrm>
            <a:off x="1175657" y="2640780"/>
            <a:ext cx="77283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절대 </a:t>
            </a:r>
            <a:r>
              <a:rPr lang="en-US" altLang="ko-KR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개월을 헛되이 보내게 할 수 없다</a:t>
            </a:r>
            <a:r>
              <a:rPr lang="en-US" altLang="ko-KR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r>
              <a:rPr lang="ko-KR" altLang="en-US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의미있는 </a:t>
            </a:r>
            <a:r>
              <a:rPr lang="en-US" altLang="ko-KR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강의</a:t>
            </a:r>
            <a:r>
              <a:rPr lang="en-US" altLang="ko-KR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r>
              <a:rPr lang="ko-KR" altLang="en-US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스스로 생각하고 발전할 수 있도록 크루 리더들이 기획부터 포트폴리오까지 개개인별 지원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1B23B-DC9F-BC08-3F8B-24CC4374CAD5}"/>
              </a:ext>
            </a:extLst>
          </p:cNvPr>
          <p:cNvSpPr txBox="1"/>
          <p:nvPr/>
        </p:nvSpPr>
        <p:spPr>
          <a:xfrm>
            <a:off x="1175657" y="5191777"/>
            <a:ext cx="55002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편안한 리더와 개발자 동료로 함께 자라날 크루원들로 구성</a:t>
            </a:r>
            <a:r>
              <a:rPr lang="en-US" altLang="ko-KR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r>
              <a:rPr lang="ko-KR" altLang="en-US" sz="1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 리더와 크루원들은 앞으로 같은 업계를 걸어갈 개발자 동료</a:t>
            </a:r>
          </a:p>
        </p:txBody>
      </p:sp>
    </p:spTree>
    <p:extLst>
      <p:ext uri="{BB962C8B-B14F-4D97-AF65-F5344CB8AC3E}">
        <p14:creationId xmlns:p14="http://schemas.microsoft.com/office/powerpoint/2010/main" val="168019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/>
              <a:t>평균 만족도 </a:t>
            </a:r>
            <a:r>
              <a:rPr lang="en-US" altLang="ko-KR" dirty="0"/>
              <a:t>4.8</a:t>
            </a:r>
            <a:r>
              <a:rPr lang="ko-KR" altLang="en-US" dirty="0"/>
              <a:t>점</a:t>
            </a:r>
            <a:r>
              <a:rPr lang="en-US" altLang="ko-KR" dirty="0"/>
              <a:t>!</a:t>
            </a:r>
            <a:r>
              <a:rPr lang="en-US" altLang="ko-KR" sz="2000" dirty="0"/>
              <a:t> </a:t>
            </a:r>
            <a:r>
              <a:rPr lang="ko-KR" altLang="en-US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7060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9165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</a:t>
            </a: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 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8224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 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 질문하고 답변 받으며 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3BC028-6441-4C45-BA7A-DEF92F0B3BDB}"/>
              </a:ext>
            </a:extLst>
          </p:cNvPr>
          <p:cNvSpPr/>
          <p:nvPr/>
        </p:nvSpPr>
        <p:spPr>
          <a:xfrm>
            <a:off x="2871637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4E820C4-5155-8E4F-BF41-0E5023A823D2}"/>
              </a:ext>
            </a:extLst>
          </p:cNvPr>
          <p:cNvSpPr txBox="1">
            <a:spLocks/>
          </p:cNvSpPr>
          <p:nvPr/>
        </p:nvSpPr>
        <p:spPr>
          <a:xfrm>
            <a:off x="3082194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지방에 사는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크루를 위한</a:t>
            </a:r>
            <a:b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 기숙사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A7BD4CA1-67BB-EF4F-A30C-8EA28448F8F2}"/>
              </a:ext>
            </a:extLst>
          </p:cNvPr>
          <p:cNvSpPr txBox="1">
            <a:spLocks/>
          </p:cNvSpPr>
          <p:nvPr/>
        </p:nvSpPr>
        <p:spPr>
          <a:xfrm>
            <a:off x="2988095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서울에서 공부하고 싶은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 크루들의 숙박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걱정을 해결해드립니다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기숙사를 통해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공부에만 집중하도록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코딩온이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적극적으로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돕겠습니다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503724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524779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멘탈 케어 전문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코딩오울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515369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학업부터 취업까지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크루들과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리더님에겐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말 못할 고민이 있다면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지금 바로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슬랙에서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코딩오울에게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DM!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꼼꼼하고 세심하게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상담해드립니다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7202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7413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7319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936844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936845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05.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948490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협업하고 발표를 통해 자신감과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B3C8C-7E82-94A1-869F-38BD2E9A61B1}"/>
              </a:ext>
            </a:extLst>
          </p:cNvPr>
          <p:cNvSpPr txBox="1"/>
          <p:nvPr/>
        </p:nvSpPr>
        <p:spPr>
          <a:xfrm>
            <a:off x="4701255" y="1463547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기준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 err="1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버퍼링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사전 지식을 서로 평탄하게 맞추기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0" name="Picture 2" descr="아프리카TV OGQ 마켓">
              <a:extLst>
                <a:ext uri="{FF2B5EF4-FFF2-40B4-BE49-F238E27FC236}">
                  <a16:creationId xmlns:a16="http://schemas.microsoft.com/office/drawing/2014/main" id="{AA441FC9-2EBF-3EC0-A887-5FBA50E37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802" y="3204942"/>
              <a:ext cx="2191407" cy="2191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의견을 반영한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86DA526-6EB5-500F-ED8A-39BF555D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19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과정 설명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과정명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KDT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스마트팩토리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 고급 과정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교육일정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2024.12.09(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~ 2025.03.26(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매주 월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09:00 ~ 14:00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장소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서울시 마포구 도화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길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53, 4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층 포스코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코딩온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교육장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10" y="1531792"/>
            <a:ext cx="2932805" cy="52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>
                <a:solidFill>
                  <a:srgbClr val="00B050"/>
                </a:solidFill>
              </a:rPr>
              <a:t>훈련지원금</a:t>
            </a:r>
            <a:r>
              <a:rPr lang="ko-KR" altLang="en-US" sz="4400" dirty="0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금액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20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(5,800 x 20)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(24.12.09 ~ 25.01.08)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044265" y="2072113"/>
            <a:ext cx="4309535" cy="41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예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5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2.5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2.5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코딩테스트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2BE295-33D7-5647-A88B-1F73FD7F4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29949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5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4453</TotalTime>
  <Words>1636</Words>
  <Application>Microsoft Office PowerPoint</Application>
  <PresentationFormat>와이드스크린</PresentationFormat>
  <Paragraphs>236</Paragraphs>
  <Slides>26</Slides>
  <Notes>24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Pretendard Light</vt:lpstr>
      <vt:lpstr>Pretendard Medium</vt:lpstr>
      <vt:lpstr>G마켓 산스 TTF Bold</vt:lpstr>
      <vt:lpstr>Pretendard SemiBold</vt:lpstr>
      <vt:lpstr>Arial</vt:lpstr>
      <vt:lpstr>Pretendard</vt:lpstr>
      <vt:lpstr>G마켓 산스 TTF Medium</vt:lpstr>
      <vt:lpstr>Office 테마</vt:lpstr>
      <vt:lpstr>PowerPoint 프레젠테이션</vt:lpstr>
      <vt:lpstr>코딩온은 어떤 곳인가요?</vt:lpstr>
      <vt:lpstr>PowerPoint 프레젠테이션</vt:lpstr>
      <vt:lpstr>평균 만족도 4.8점! 특별 케어 시스템</vt:lpstr>
      <vt:lpstr>PowerPoint 프레젠테이션</vt:lpstr>
      <vt:lpstr>수업 운영 방식</vt:lpstr>
      <vt:lpstr>(수정필요)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커리큘럼 (수정필요)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석화 정</cp:lastModifiedBy>
  <cp:revision>444</cp:revision>
  <dcterms:created xsi:type="dcterms:W3CDTF">2022-06-26T11:10:22Z</dcterms:created>
  <dcterms:modified xsi:type="dcterms:W3CDTF">2024-12-08T02:49:31Z</dcterms:modified>
</cp:coreProperties>
</file>